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385" r:id="rId6"/>
    <p:sldId id="432" r:id="rId7"/>
    <p:sldId id="422" r:id="rId8"/>
    <p:sldId id="427" r:id="rId9"/>
    <p:sldId id="434" r:id="rId10"/>
    <p:sldId id="435" r:id="rId11"/>
    <p:sldId id="430" r:id="rId12"/>
  </p:sldIdLst>
  <p:sldSz cx="9144000" cy="6858000" type="screen4x3"/>
  <p:notesSz cx="6889750" cy="10018713"/>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h McGaughey" initials="RM" lastIdx="7" clrIdx="0">
    <p:extLst>
      <p:ext uri="{19B8F6BF-5375-455C-9EA6-DF929625EA0E}">
        <p15:presenceInfo xmlns:p15="http://schemas.microsoft.com/office/powerpoint/2012/main" userId="S::ruth.mcgaughey@Blackburn.Anglican.Org::178aa0ca-c8f8-4af2-955d-23d153d2e0cf" providerId="AD"/>
      </p:ext>
    </p:extLst>
  </p:cmAuthor>
  <p:cmAuthor id="2" name="Marion Barlow" initials="MB" lastIdx="3" clrIdx="1">
    <p:extLst>
      <p:ext uri="{19B8F6BF-5375-455C-9EA6-DF929625EA0E}">
        <p15:presenceInfo xmlns:p15="http://schemas.microsoft.com/office/powerpoint/2012/main" userId="89d3843f029c10a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CB2"/>
    <a:srgbClr val="C9DBA9"/>
    <a:srgbClr val="FACE94"/>
    <a:srgbClr val="070CC9"/>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A919F2-AF66-4582-AF79-13AFD5B6E90C}" v="9" dt="2024-07-12T07:26:06.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98" autoAdjust="0"/>
    <p:restoredTop sz="44329" autoAdjust="0"/>
  </p:normalViewPr>
  <p:slideViewPr>
    <p:cSldViewPr>
      <p:cViewPr varScale="1">
        <p:scale>
          <a:sx n="29" d="100"/>
          <a:sy n="29" d="100"/>
        </p:scale>
        <p:origin x="1722" y="4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462"/>
    </p:cViewPr>
  </p:sorterViewPr>
  <p:notesViewPr>
    <p:cSldViewPr>
      <p:cViewPr varScale="1">
        <p:scale>
          <a:sx n="81" d="100"/>
          <a:sy n="81" d="100"/>
        </p:scale>
        <p:origin x="2418" y="102"/>
      </p:cViewPr>
      <p:guideLst>
        <p:guide orient="horz" pos="3157"/>
        <p:guide pos="217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4T16:18:54.313" idx="2">
    <p:pos x="10" y="10"/>
    <p:text>Currently 90% of LICF is allocated directly to the parishes other 10% can be used for projects for these parishes,</p:text>
    <p:extLst>
      <p:ext uri="{C676402C-5697-4E1C-873F-D02D1690AC5C}">
        <p15:threadingInfo xmlns:p15="http://schemas.microsoft.com/office/powerpoint/2012/main" timeZoneBias="-60"/>
      </p:ext>
    </p:extLst>
  </p:cm>
  <p:cm authorId="2" dt="2019-10-05T09:07:25.026" idx="2">
    <p:pos x="10" y="146"/>
    <p:text>I was being presumptious !</p:text>
    <p:extLst>
      <p:ext uri="{C676402C-5697-4E1C-873F-D02D1690AC5C}">
        <p15:threadingInfo xmlns:p15="http://schemas.microsoft.com/office/powerpoint/2012/main" timeZoneBias="-60">
          <p15:parentCm authorId="1" idx="2"/>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a:extLst>
              <a:ext uri="{FF2B5EF4-FFF2-40B4-BE49-F238E27FC236}">
                <a16:creationId xmlns:a16="http://schemas.microsoft.com/office/drawing/2014/main" id="{8334324D-3FDA-4B3D-B09D-6DAD314C67C7}"/>
              </a:ext>
            </a:extLst>
          </p:cNvPr>
          <p:cNvSpPr>
            <a:spLocks noGrp="1" noChangeArrowheads="1"/>
          </p:cNvSpPr>
          <p:nvPr>
            <p:ph type="hdr" sz="quarter"/>
          </p:nvPr>
        </p:nvSpPr>
        <p:spPr bwMode="auto">
          <a:xfrm>
            <a:off x="0" y="1"/>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t" anchorCtr="0" compatLnSpc="1">
            <a:prstTxWarp prst="textNoShape">
              <a:avLst/>
            </a:prstTxWarp>
          </a:bodyPr>
          <a:lstStyle>
            <a:lvl1pPr eaLnBrk="1" hangingPunct="1">
              <a:defRPr sz="1200"/>
            </a:lvl1pPr>
          </a:lstStyle>
          <a:p>
            <a:pPr>
              <a:defRPr/>
            </a:pPr>
            <a:endParaRPr lang="en-GB"/>
          </a:p>
        </p:txBody>
      </p:sp>
      <p:sp>
        <p:nvSpPr>
          <p:cNvPr id="231427" name="Rectangle 3">
            <a:extLst>
              <a:ext uri="{FF2B5EF4-FFF2-40B4-BE49-F238E27FC236}">
                <a16:creationId xmlns:a16="http://schemas.microsoft.com/office/drawing/2014/main" id="{79C39A74-F32D-4005-8D5C-025C9660E702}"/>
              </a:ext>
            </a:extLst>
          </p:cNvPr>
          <p:cNvSpPr>
            <a:spLocks noGrp="1" noChangeArrowheads="1"/>
          </p:cNvSpPr>
          <p:nvPr>
            <p:ph type="dt" sz="quarter" idx="1"/>
          </p:nvPr>
        </p:nvSpPr>
        <p:spPr bwMode="auto">
          <a:xfrm>
            <a:off x="3901832" y="1"/>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t" anchorCtr="0" compatLnSpc="1">
            <a:prstTxWarp prst="textNoShape">
              <a:avLst/>
            </a:prstTxWarp>
          </a:bodyPr>
          <a:lstStyle>
            <a:lvl1pPr algn="r" eaLnBrk="1" hangingPunct="1">
              <a:defRPr sz="1200"/>
            </a:lvl1pPr>
          </a:lstStyle>
          <a:p>
            <a:pPr>
              <a:defRPr/>
            </a:pPr>
            <a:endParaRPr lang="en-GB"/>
          </a:p>
        </p:txBody>
      </p:sp>
      <p:sp>
        <p:nvSpPr>
          <p:cNvPr id="231428" name="Rectangle 4">
            <a:extLst>
              <a:ext uri="{FF2B5EF4-FFF2-40B4-BE49-F238E27FC236}">
                <a16:creationId xmlns:a16="http://schemas.microsoft.com/office/drawing/2014/main" id="{29D05C20-5E3B-4740-9E37-77251680AE00}"/>
              </a:ext>
            </a:extLst>
          </p:cNvPr>
          <p:cNvSpPr>
            <a:spLocks noGrp="1" noChangeArrowheads="1"/>
          </p:cNvSpPr>
          <p:nvPr>
            <p:ph type="ftr" sz="quarter" idx="2"/>
          </p:nvPr>
        </p:nvSpPr>
        <p:spPr bwMode="auto">
          <a:xfrm>
            <a:off x="0" y="9515695"/>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b" anchorCtr="0" compatLnSpc="1">
            <a:prstTxWarp prst="textNoShape">
              <a:avLst/>
            </a:prstTxWarp>
          </a:bodyPr>
          <a:lstStyle>
            <a:lvl1pPr eaLnBrk="1" hangingPunct="1">
              <a:defRPr sz="1200"/>
            </a:lvl1pPr>
          </a:lstStyle>
          <a:p>
            <a:pPr>
              <a:defRPr/>
            </a:pPr>
            <a:endParaRPr lang="en-GB"/>
          </a:p>
        </p:txBody>
      </p:sp>
      <p:sp>
        <p:nvSpPr>
          <p:cNvPr id="231429" name="Rectangle 5">
            <a:extLst>
              <a:ext uri="{FF2B5EF4-FFF2-40B4-BE49-F238E27FC236}">
                <a16:creationId xmlns:a16="http://schemas.microsoft.com/office/drawing/2014/main" id="{CF9BDB83-F9F5-48D2-A041-DCB94B64A32B}"/>
              </a:ext>
            </a:extLst>
          </p:cNvPr>
          <p:cNvSpPr>
            <a:spLocks noGrp="1" noChangeArrowheads="1"/>
          </p:cNvSpPr>
          <p:nvPr>
            <p:ph type="sldNum" sz="quarter" idx="3"/>
          </p:nvPr>
        </p:nvSpPr>
        <p:spPr bwMode="auto">
          <a:xfrm>
            <a:off x="3901832" y="9515695"/>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b" anchorCtr="0" compatLnSpc="1">
            <a:prstTxWarp prst="textNoShape">
              <a:avLst/>
            </a:prstTxWarp>
          </a:bodyPr>
          <a:lstStyle>
            <a:lvl1pPr algn="r" eaLnBrk="1" hangingPunct="1">
              <a:defRPr sz="1200"/>
            </a:lvl1pPr>
          </a:lstStyle>
          <a:p>
            <a:fld id="{47F75B92-477A-4CB1-A116-91A9502251D7}"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4C416A78-7E7E-42C5-B19D-22CBF2375AFA}"/>
              </a:ext>
            </a:extLst>
          </p:cNvPr>
          <p:cNvSpPr>
            <a:spLocks noGrp="1" noChangeArrowheads="1"/>
          </p:cNvSpPr>
          <p:nvPr>
            <p:ph type="hdr" sz="quarter"/>
          </p:nvPr>
        </p:nvSpPr>
        <p:spPr bwMode="auto">
          <a:xfrm>
            <a:off x="0" y="1"/>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t" anchorCtr="0" compatLnSpc="1">
            <a:prstTxWarp prst="textNoShape">
              <a:avLst/>
            </a:prstTxWarp>
          </a:bodyPr>
          <a:lstStyle>
            <a:lvl1pPr eaLnBrk="1" hangingPunct="1">
              <a:defRPr sz="1200"/>
            </a:lvl1pPr>
          </a:lstStyle>
          <a:p>
            <a:pPr>
              <a:defRPr/>
            </a:pPr>
            <a:endParaRPr lang="en-GB"/>
          </a:p>
        </p:txBody>
      </p:sp>
      <p:sp>
        <p:nvSpPr>
          <p:cNvPr id="92163" name="Rectangle 3">
            <a:extLst>
              <a:ext uri="{FF2B5EF4-FFF2-40B4-BE49-F238E27FC236}">
                <a16:creationId xmlns:a16="http://schemas.microsoft.com/office/drawing/2014/main" id="{713D4A12-B53D-494E-896D-FC29B293171C}"/>
              </a:ext>
            </a:extLst>
          </p:cNvPr>
          <p:cNvSpPr>
            <a:spLocks noGrp="1" noChangeArrowheads="1"/>
          </p:cNvSpPr>
          <p:nvPr>
            <p:ph type="dt" idx="1"/>
          </p:nvPr>
        </p:nvSpPr>
        <p:spPr bwMode="auto">
          <a:xfrm>
            <a:off x="3903441" y="1"/>
            <a:ext cx="2986309" cy="50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t" anchorCtr="0" compatLnSpc="1">
            <a:prstTxWarp prst="textNoShape">
              <a:avLst/>
            </a:prstTxWarp>
          </a:bodyPr>
          <a:lstStyle>
            <a:lvl1pPr algn="r" eaLnBrk="1" hangingPunct="1">
              <a:defRPr sz="1200"/>
            </a:lvl1pPr>
          </a:lstStyle>
          <a:p>
            <a:pPr>
              <a:defRPr/>
            </a:pPr>
            <a:endParaRPr lang="en-GB"/>
          </a:p>
        </p:txBody>
      </p:sp>
      <p:sp>
        <p:nvSpPr>
          <p:cNvPr id="12292" name="Rectangle 4">
            <a:extLst>
              <a:ext uri="{FF2B5EF4-FFF2-40B4-BE49-F238E27FC236}">
                <a16:creationId xmlns:a16="http://schemas.microsoft.com/office/drawing/2014/main" id="{F24B37E3-FFCD-4244-AE37-4142899D85F1}"/>
              </a:ext>
            </a:extLst>
          </p:cNvPr>
          <p:cNvSpPr>
            <a:spLocks noGrp="1" noRot="1" noChangeAspect="1" noChangeArrowheads="1" noTextEdit="1"/>
          </p:cNvSpPr>
          <p:nvPr>
            <p:ph type="sldImg" idx="2"/>
          </p:nvPr>
        </p:nvSpPr>
        <p:spPr bwMode="auto">
          <a:xfrm>
            <a:off x="939800" y="750888"/>
            <a:ext cx="5010150" cy="37576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a:extLst>
              <a:ext uri="{FF2B5EF4-FFF2-40B4-BE49-F238E27FC236}">
                <a16:creationId xmlns:a16="http://schemas.microsoft.com/office/drawing/2014/main" id="{D5A52391-2A0A-400C-93CC-DAB484DD33E8}"/>
              </a:ext>
            </a:extLst>
          </p:cNvPr>
          <p:cNvSpPr>
            <a:spLocks noGrp="1" noChangeArrowheads="1"/>
          </p:cNvSpPr>
          <p:nvPr>
            <p:ph type="body" sz="quarter" idx="3"/>
          </p:nvPr>
        </p:nvSpPr>
        <p:spPr bwMode="auto">
          <a:xfrm>
            <a:off x="918742" y="4759451"/>
            <a:ext cx="5052268" cy="4507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166" name="Rectangle 6">
            <a:extLst>
              <a:ext uri="{FF2B5EF4-FFF2-40B4-BE49-F238E27FC236}">
                <a16:creationId xmlns:a16="http://schemas.microsoft.com/office/drawing/2014/main" id="{CCAFF1C1-6972-402B-85B1-A6C65FCBE952}"/>
              </a:ext>
            </a:extLst>
          </p:cNvPr>
          <p:cNvSpPr>
            <a:spLocks noGrp="1" noChangeArrowheads="1"/>
          </p:cNvSpPr>
          <p:nvPr>
            <p:ph type="ftr" sz="quarter" idx="4"/>
          </p:nvPr>
        </p:nvSpPr>
        <p:spPr bwMode="auto">
          <a:xfrm>
            <a:off x="0" y="9517299"/>
            <a:ext cx="2986309" cy="501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b" anchorCtr="0" compatLnSpc="1">
            <a:prstTxWarp prst="textNoShape">
              <a:avLst/>
            </a:prstTxWarp>
          </a:bodyPr>
          <a:lstStyle>
            <a:lvl1pPr eaLnBrk="1" hangingPunct="1">
              <a:defRPr sz="1200"/>
            </a:lvl1pPr>
          </a:lstStyle>
          <a:p>
            <a:pPr>
              <a:defRPr/>
            </a:pPr>
            <a:endParaRPr lang="en-GB"/>
          </a:p>
        </p:txBody>
      </p:sp>
      <p:sp>
        <p:nvSpPr>
          <p:cNvPr id="92167" name="Rectangle 7">
            <a:extLst>
              <a:ext uri="{FF2B5EF4-FFF2-40B4-BE49-F238E27FC236}">
                <a16:creationId xmlns:a16="http://schemas.microsoft.com/office/drawing/2014/main" id="{B2918CFB-3345-4507-B89F-0A63D049DD29}"/>
              </a:ext>
            </a:extLst>
          </p:cNvPr>
          <p:cNvSpPr>
            <a:spLocks noGrp="1" noChangeArrowheads="1"/>
          </p:cNvSpPr>
          <p:nvPr>
            <p:ph type="sldNum" sz="quarter" idx="5"/>
          </p:nvPr>
        </p:nvSpPr>
        <p:spPr bwMode="auto">
          <a:xfrm>
            <a:off x="3903441" y="9517299"/>
            <a:ext cx="2986309" cy="501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3" tIns="46217" rIns="92433" bIns="46217" numCol="1" anchor="b" anchorCtr="0" compatLnSpc="1">
            <a:prstTxWarp prst="textNoShape">
              <a:avLst/>
            </a:prstTxWarp>
          </a:bodyPr>
          <a:lstStyle>
            <a:lvl1pPr algn="r" eaLnBrk="1" hangingPunct="1">
              <a:defRPr sz="1200"/>
            </a:lvl1pPr>
          </a:lstStyle>
          <a:p>
            <a:fld id="{8F045D3E-A69A-4218-B191-6EC67D19FF4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1EE058C6-82B6-4F59-9E54-C64F6781DC7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9460" indent="-287267">
              <a:spcBef>
                <a:spcPct val="30000"/>
              </a:spcBef>
              <a:defRPr sz="1200">
                <a:solidFill>
                  <a:schemeClr val="tx1"/>
                </a:solidFill>
                <a:latin typeface="Times New Roman" panose="02020603050405020304" pitchFamily="18" charset="0"/>
              </a:defRPr>
            </a:lvl2pPr>
            <a:lvl3pPr marL="1153879" indent="-229492">
              <a:spcBef>
                <a:spcPct val="30000"/>
              </a:spcBef>
              <a:defRPr sz="1200">
                <a:solidFill>
                  <a:schemeClr val="tx1"/>
                </a:solidFill>
                <a:latin typeface="Times New Roman" panose="02020603050405020304" pitchFamily="18" charset="0"/>
              </a:defRPr>
            </a:lvl3pPr>
            <a:lvl4pPr marL="1616072" indent="-229492">
              <a:spcBef>
                <a:spcPct val="30000"/>
              </a:spcBef>
              <a:defRPr sz="1200">
                <a:solidFill>
                  <a:schemeClr val="tx1"/>
                </a:solidFill>
                <a:latin typeface="Times New Roman" panose="02020603050405020304" pitchFamily="18" charset="0"/>
              </a:defRPr>
            </a:lvl4pPr>
            <a:lvl5pPr marL="2078265" indent="-229492">
              <a:spcBef>
                <a:spcPct val="30000"/>
              </a:spcBef>
              <a:defRPr sz="1200">
                <a:solidFill>
                  <a:schemeClr val="tx1"/>
                </a:solidFill>
                <a:latin typeface="Times New Roman" panose="02020603050405020304" pitchFamily="18" charset="0"/>
              </a:defRPr>
            </a:lvl5pPr>
            <a:lvl6pPr marL="2540459" indent="-229492" eaLnBrk="0" fontAlgn="base" hangingPunct="0">
              <a:spcBef>
                <a:spcPct val="30000"/>
              </a:spcBef>
              <a:spcAft>
                <a:spcPct val="0"/>
              </a:spcAft>
              <a:defRPr sz="1200">
                <a:solidFill>
                  <a:schemeClr val="tx1"/>
                </a:solidFill>
                <a:latin typeface="Times New Roman" panose="02020603050405020304" pitchFamily="18" charset="0"/>
              </a:defRPr>
            </a:lvl6pPr>
            <a:lvl7pPr marL="3002653" indent="-229492" eaLnBrk="0" fontAlgn="base" hangingPunct="0">
              <a:spcBef>
                <a:spcPct val="30000"/>
              </a:spcBef>
              <a:spcAft>
                <a:spcPct val="0"/>
              </a:spcAft>
              <a:defRPr sz="1200">
                <a:solidFill>
                  <a:schemeClr val="tx1"/>
                </a:solidFill>
                <a:latin typeface="Times New Roman" panose="02020603050405020304" pitchFamily="18" charset="0"/>
              </a:defRPr>
            </a:lvl7pPr>
            <a:lvl8pPr marL="3464846" indent="-229492" eaLnBrk="0" fontAlgn="base" hangingPunct="0">
              <a:spcBef>
                <a:spcPct val="30000"/>
              </a:spcBef>
              <a:spcAft>
                <a:spcPct val="0"/>
              </a:spcAft>
              <a:defRPr sz="1200">
                <a:solidFill>
                  <a:schemeClr val="tx1"/>
                </a:solidFill>
                <a:latin typeface="Times New Roman" panose="02020603050405020304" pitchFamily="18" charset="0"/>
              </a:defRPr>
            </a:lvl8pPr>
            <a:lvl9pPr marL="3927039" indent="-22949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9B663B5-E18F-480A-8D90-30BC9C138E4F}" type="slidenum">
              <a:rPr lang="en-GB" altLang="en-US"/>
              <a:pPr>
                <a:spcBef>
                  <a:spcPct val="0"/>
                </a:spcBef>
              </a:pPr>
              <a:t>1</a:t>
            </a:fld>
            <a:endParaRPr lang="en-GB" altLang="en-US"/>
          </a:p>
        </p:txBody>
      </p:sp>
      <p:sp>
        <p:nvSpPr>
          <p:cNvPr id="13315" name="Rectangle 2">
            <a:extLst>
              <a:ext uri="{FF2B5EF4-FFF2-40B4-BE49-F238E27FC236}">
                <a16:creationId xmlns:a16="http://schemas.microsoft.com/office/drawing/2014/main" id="{9106534B-1F74-48CA-9503-3D896B8D8B00}"/>
              </a:ext>
            </a:extLst>
          </p:cNvPr>
          <p:cNvSpPr>
            <a:spLocks noGrp="1" noRot="1" noChangeAspect="1" noChangeArrowheads="1" noTextEdit="1"/>
          </p:cNvSpPr>
          <p:nvPr>
            <p:ph type="sldImg"/>
          </p:nvPr>
        </p:nvSpPr>
        <p:spPr>
          <a:xfrm>
            <a:off x="939800" y="750888"/>
            <a:ext cx="5010150" cy="3757612"/>
          </a:xfrm>
          <a:ln/>
        </p:spPr>
      </p:sp>
      <p:sp>
        <p:nvSpPr>
          <p:cNvPr id="13316" name="Rectangle 3">
            <a:extLst>
              <a:ext uri="{FF2B5EF4-FFF2-40B4-BE49-F238E27FC236}">
                <a16:creationId xmlns:a16="http://schemas.microsoft.com/office/drawing/2014/main" id="{7D505452-3DC8-4790-BDCB-F84A54DB2520}"/>
              </a:ext>
            </a:extLst>
          </p:cNvPr>
          <p:cNvSpPr>
            <a:spLocks noGrp="1" noChangeArrowheads="1"/>
          </p:cNvSpPr>
          <p:nvPr>
            <p:ph type="body" idx="1"/>
          </p:nvPr>
        </p:nvSpPr>
        <p:spPr>
          <a:xfrm>
            <a:off x="526145" y="4759449"/>
            <a:ext cx="5837462" cy="4972511"/>
          </a:xfrm>
          <a:noFill/>
        </p:spPr>
        <p:txBody>
          <a:bodyPr/>
          <a:lstStyle/>
          <a:p>
            <a:pPr eaLnBrk="0" fontAlgn="base" hangingPunct="0">
              <a:lnSpc>
                <a:spcPct val="106000"/>
              </a:lnSpc>
              <a:spcBef>
                <a:spcPts val="65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Good morning members of Synod and guests, before I present the 2025 Budget, we are going to watch a short new film on Parish Share.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 order to maintain our stipendiary ministry parish share remains vital. But we know that many people in our PCCs and congregations are not clear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asto</a:t>
            </a:r>
            <a:r>
              <a:rPr lang="en-GB" sz="1800" dirty="0">
                <a:effectLst/>
                <a:latin typeface="Arial" panose="020B0604020202020204" pitchFamily="34" charset="0"/>
                <a:ea typeface="Calibri" panose="020F0502020204030204" pitchFamily="34" charset="0"/>
                <a:cs typeface="Times New Roman" panose="02020603050405020304" pitchFamily="18" charset="0"/>
              </a:rPr>
              <a:t> what share pays for and how it is used. So the film we will see has been produced to help increase understanding. Some other Dioceses have produced similar films and this one is based on the one produced by Rochester Diocese, where it has been very well received by and helpful to churches. It has been road tested with a number of Blackburn Diocese Parish treasurers and was well received.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film will be promoted in our Diocesan communications over the coming months and will be embedded on our website. It will go live on our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Youtube</a:t>
            </a:r>
            <a:r>
              <a:rPr lang="en-GB" sz="1800" dirty="0">
                <a:effectLst/>
                <a:latin typeface="Arial" panose="020B0604020202020204" pitchFamily="34" charset="0"/>
                <a:ea typeface="Calibri" panose="020F0502020204030204" pitchFamily="34" charset="0"/>
                <a:cs typeface="Times New Roman" panose="02020603050405020304" pitchFamily="18" charset="0"/>
              </a:rPr>
              <a:t> channel immediately after this meeting.  Can I encourage your PCCs to watch this also show it to your congregations to take away some of the mystery around Parish share and increase transparency about what share is used for.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But for everyone here a chance to see it for yourselves.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SHOW FILM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 hope that you found the </a:t>
            </a:r>
            <a:r>
              <a:rPr lang="en-GB" sz="1800" kern="12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video </a:t>
            </a: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useful, can I again encourage you to share it with your PCCs and congregations.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t>
            </a:r>
            <a:r>
              <a:rPr lang="en-GB" sz="1800" dirty="0">
                <a:effectLst/>
                <a:latin typeface="Arial" panose="020B0604020202020204" pitchFamily="34" charset="0"/>
                <a:ea typeface="Calibri" panose="020F0502020204030204" pitchFamily="34" charset="0"/>
                <a:cs typeface="Times New Roman" panose="02020603050405020304" pitchFamily="18" charset="0"/>
              </a:rPr>
              <a:t>ow to the 2025 budget.</a:t>
            </a: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As in previous years it was produced by the Bishop’s Budget team, subject to independent scrutiny from the Budget Scrutiny Committee before it was then approved by the Board for submission to you today.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rPr>
              <a:t>I hope that you have read the detailed budget paper, what I want to talk about is the context in which this budget is set, rather than the detailed numbers and so I will only be touching on some key points, not going through the budget line by line. There will be time at the end for questions.</a:t>
            </a:r>
            <a:endParaRPr lang="en-GB" sz="1800" dirty="0">
              <a:effectLst/>
              <a:latin typeface="Times New Roman" panose="02020603050405020304" pitchFamily="18" charset="0"/>
              <a:ea typeface="Times New Roman" panose="02020603050405020304" pitchFamily="18" charset="0"/>
            </a:endParaRPr>
          </a:p>
          <a:p>
            <a:pPr eaLnBrk="1" hangingPunct="1"/>
            <a:endParaRPr lang="en-US" altLang="en-US" sz="1600" b="1" dirty="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E67101B-C38B-48D6-BD5A-F6CA90BE500D}"/>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D2265FF1-3F5F-4470-8F29-C3290021593A}"/>
              </a:ext>
            </a:extLst>
          </p:cNvPr>
          <p:cNvSpPr>
            <a:spLocks noGrp="1"/>
          </p:cNvSpPr>
          <p:nvPr>
            <p:ph type="body" idx="1"/>
          </p:nvPr>
        </p:nvSpPr>
        <p:spPr>
          <a:noFill/>
        </p:spPr>
        <p:txBody>
          <a:bodyPr/>
          <a:lstStyle/>
          <a:p>
            <a:pPr eaLnBrk="0" fontAlgn="base" hangingPunct="0">
              <a:lnSpc>
                <a:spcPct val="107000"/>
              </a:lnSpc>
              <a:spcBef>
                <a:spcPts val="43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It is worth reminding ourselves that the </a:t>
            </a:r>
            <a:r>
              <a:rPr lang="en-GB" sz="1800" kern="12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Parish Share request</a:t>
            </a: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enables the Board and Leadership Team to carry out the vision for our Diocese agreed by Diocesan Synod.  And as we know a key element in that vision is the maintenance of Stipendiary Minister numbers.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7000"/>
              </a:lnSpc>
              <a:spcBef>
                <a:spcPts val="43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budget therefore continues the investment in that vision, keeping parish ministry at the centre. This is the seventh budget I have presented and it continues to include a large element of faith. In fact without faith it’s just a set of numbers.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7000"/>
              </a:lnSpc>
              <a:spcBef>
                <a:spcPts val="43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I have </a:t>
            </a:r>
            <a:r>
              <a:rPr lang="en-GB" sz="1800" kern="12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witnessed many acts of faith in regard to</a:t>
            </a: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parish finances over the past four years.  As in the past this budget is presented on the basis of working in partnership with God as He works out His plans for our Diocese and working in partnership with each other. In truth, as in previous years, I will give you only one firm guarantee……….. the budget balances.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7000"/>
              </a:lnSpc>
              <a:spcBef>
                <a:spcPts val="430"/>
              </a:spcBef>
              <a:spcAft>
                <a:spcPts val="800"/>
              </a:spcAft>
            </a:pPr>
            <a:r>
              <a:rPr lang="en-GB" sz="1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340" name="Slide Number Placeholder 3">
            <a:extLst>
              <a:ext uri="{FF2B5EF4-FFF2-40B4-BE49-F238E27FC236}">
                <a16:creationId xmlns:a16="http://schemas.microsoft.com/office/drawing/2014/main" id="{5EC45E95-56C3-49E8-9E79-E34129B5D2AF}"/>
              </a:ext>
            </a:extLst>
          </p:cNvPr>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9460" indent="-287267">
              <a:spcBef>
                <a:spcPct val="30000"/>
              </a:spcBef>
              <a:defRPr sz="1200">
                <a:solidFill>
                  <a:schemeClr val="tx1"/>
                </a:solidFill>
                <a:latin typeface="Times New Roman" panose="02020603050405020304" pitchFamily="18" charset="0"/>
              </a:defRPr>
            </a:lvl2pPr>
            <a:lvl3pPr marL="1153879" indent="-229492">
              <a:spcBef>
                <a:spcPct val="30000"/>
              </a:spcBef>
              <a:defRPr sz="1200">
                <a:solidFill>
                  <a:schemeClr val="tx1"/>
                </a:solidFill>
                <a:latin typeface="Times New Roman" panose="02020603050405020304" pitchFamily="18" charset="0"/>
              </a:defRPr>
            </a:lvl3pPr>
            <a:lvl4pPr marL="1616072" indent="-229492">
              <a:spcBef>
                <a:spcPct val="30000"/>
              </a:spcBef>
              <a:defRPr sz="1200">
                <a:solidFill>
                  <a:schemeClr val="tx1"/>
                </a:solidFill>
                <a:latin typeface="Times New Roman" panose="02020603050405020304" pitchFamily="18" charset="0"/>
              </a:defRPr>
            </a:lvl4pPr>
            <a:lvl5pPr marL="2078265" indent="-229492">
              <a:spcBef>
                <a:spcPct val="30000"/>
              </a:spcBef>
              <a:defRPr sz="1200">
                <a:solidFill>
                  <a:schemeClr val="tx1"/>
                </a:solidFill>
                <a:latin typeface="Times New Roman" panose="02020603050405020304" pitchFamily="18" charset="0"/>
              </a:defRPr>
            </a:lvl5pPr>
            <a:lvl6pPr marL="2540459" indent="-229492" eaLnBrk="0" fontAlgn="base" hangingPunct="0">
              <a:spcBef>
                <a:spcPct val="30000"/>
              </a:spcBef>
              <a:spcAft>
                <a:spcPct val="0"/>
              </a:spcAft>
              <a:defRPr sz="1200">
                <a:solidFill>
                  <a:schemeClr val="tx1"/>
                </a:solidFill>
                <a:latin typeface="Times New Roman" panose="02020603050405020304" pitchFamily="18" charset="0"/>
              </a:defRPr>
            </a:lvl6pPr>
            <a:lvl7pPr marL="3002653" indent="-229492" eaLnBrk="0" fontAlgn="base" hangingPunct="0">
              <a:spcBef>
                <a:spcPct val="30000"/>
              </a:spcBef>
              <a:spcAft>
                <a:spcPct val="0"/>
              </a:spcAft>
              <a:defRPr sz="1200">
                <a:solidFill>
                  <a:schemeClr val="tx1"/>
                </a:solidFill>
                <a:latin typeface="Times New Roman" panose="02020603050405020304" pitchFamily="18" charset="0"/>
              </a:defRPr>
            </a:lvl7pPr>
            <a:lvl8pPr marL="3464846" indent="-229492" eaLnBrk="0" fontAlgn="base" hangingPunct="0">
              <a:spcBef>
                <a:spcPct val="30000"/>
              </a:spcBef>
              <a:spcAft>
                <a:spcPct val="0"/>
              </a:spcAft>
              <a:defRPr sz="1200">
                <a:solidFill>
                  <a:schemeClr val="tx1"/>
                </a:solidFill>
                <a:latin typeface="Times New Roman" panose="02020603050405020304" pitchFamily="18" charset="0"/>
              </a:defRPr>
            </a:lvl8pPr>
            <a:lvl9pPr marL="3927039" indent="-22949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AA4FEE-676C-4C44-AD9D-C72692A70A71}" type="slidenum">
              <a:rPr lang="en-GB" altLang="en-US"/>
              <a:pPr>
                <a:spcBef>
                  <a:spcPct val="0"/>
                </a:spcBef>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overall budget increases since 2019 up to and including 2024 were held at 3% using DBF reserves to underpin it and it has been greatly encouraging how many more parishes are now paying a full parish share, over 50% without support and over 74% with support. The 92.8% of share receipt in 2023 was the best recorded.  </a:t>
            </a:r>
            <a:r>
              <a:rPr lang="en-GB" sz="1800" kern="12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I am also conscious that there will be parishes whose finances are slowly recovering and will be disappointed at the proposed increase in share for 2025</a:t>
            </a: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of net 6% including a further 1% decrease in Parish Share Support Fund, but I hope they will understand the reasons why.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 took the opportunity to </a:t>
            </a:r>
            <a:r>
              <a:rPr lang="en-GB" sz="1800" kern="12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improve clergy stipends more</a:t>
            </a: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 line with inflation in 2024 and would have loved to do more than 3% in 2025. However the budget maintains the commitment to retain the same number of stipendiary posts as in 2019.It is clergy stipends and housing costs that have the biggest impact on parish share requests at some 71% in this budget and if we include training and provision for future ministry this percentage rises to closer to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Please do not underestimate the financial response from our parishes since 2020, in helping secure the SMMI grant presented earlier,</a:t>
            </a:r>
            <a:r>
              <a:rPr lang="en-GB" sz="1800" dirty="0">
                <a:effectLst/>
                <a:latin typeface="Arial" panose="020B0604020202020204" pitchFamily="34" charset="0"/>
                <a:ea typeface="Calibri" panose="020F0502020204030204" pitchFamily="34" charset="0"/>
                <a:cs typeface="Times New Roman" panose="02020603050405020304" pitchFamily="18" charset="0"/>
              </a:rPr>
              <a:t> which is a massive endorsement of what is happening in our Diocese, and</a:t>
            </a: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it is clear that the Vison we have for our Diocese and the response of our parishes made a real impact on those making the decisions, a great tribute to everyone for their ministry and financial response to Vision 2026, and on behalf of the Board I offer our thanks to every parish for your support.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Thank you for agreeing to the proposal for a change in how we calculate the ministry costs on which the share request is based, which the Board believe more fairly reflects the changes across our Diocese and in particular new and growing congregations.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Again can I encourage any parish that believes its 2025 share request is unachievable to contact Ruth or Julie at Clayton House to arrange a meeting with representatives from the Board to see how we can help. We hope that by now parish representatives will not be apprehensive about attending a meeting, we are here to help you in whatever way we can. In fact many of the meetings are inspirational, when listening to what is happening across the Diocese and the commitment of so many.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 spoke earlier about the faith witnessed in our parishes regarding finance and the commitment of so many people to address the question of giving and so can I encourage you all to attend </a:t>
            </a:r>
            <a:r>
              <a:rPr lang="en-GB" sz="1800" kern="12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one of the Generosity Presentations in the Autumn</a:t>
            </a: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together with members of your PCC. Details can be found on the Diocese website.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F045D3E-A69A-4218-B191-6EC67D19FF4E}" type="slidenum">
              <a:rPr lang="en-GB" altLang="en-US" smtClean="0"/>
              <a:pPr/>
              <a:t>3</a:t>
            </a:fld>
            <a:endParaRPr lang="en-GB" altLang="en-US"/>
          </a:p>
        </p:txBody>
      </p:sp>
    </p:spTree>
    <p:extLst>
      <p:ext uri="{BB962C8B-B14F-4D97-AF65-F5344CB8AC3E}">
        <p14:creationId xmlns:p14="http://schemas.microsoft.com/office/powerpoint/2010/main" val="3987861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7EE3EC3C-70F9-4E7E-A177-645CB374CDAA}"/>
              </a:ext>
            </a:extLst>
          </p:cNvPr>
          <p:cNvSpPr>
            <a:spLocks noGrp="1" noRot="1" noChangeAspect="1" noTextEdit="1"/>
          </p:cNvSpPr>
          <p:nvPr>
            <p:ph type="sldImg"/>
          </p:nvPr>
        </p:nvSpPr>
        <p:spPr>
          <a:xfrm>
            <a:off x="901700" y="795338"/>
            <a:ext cx="5006975" cy="3756025"/>
          </a:xfrm>
          <a:ln/>
        </p:spPr>
      </p:sp>
      <p:sp>
        <p:nvSpPr>
          <p:cNvPr id="17411" name="Notes Placeholder 2">
            <a:extLst>
              <a:ext uri="{FF2B5EF4-FFF2-40B4-BE49-F238E27FC236}">
                <a16:creationId xmlns:a16="http://schemas.microsoft.com/office/drawing/2014/main" id="{E9B343C7-1B07-4308-A3BC-3D8F6DADB4F9}"/>
              </a:ext>
            </a:extLst>
          </p:cNvPr>
          <p:cNvSpPr>
            <a:spLocks noGrp="1"/>
          </p:cNvSpPr>
          <p:nvPr>
            <p:ph type="body" idx="1"/>
          </p:nvPr>
        </p:nvSpPr>
        <p:spPr>
          <a:xfrm>
            <a:off x="526144" y="4499931"/>
            <a:ext cx="5765057" cy="5232030"/>
          </a:xfrm>
          <a:noFill/>
        </p:spPr>
        <p:txBody>
          <a:bodyPr/>
          <a:lstStyle/>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key elements are shown on page 3 - 7 of the budget paper and I only want to highlight a few points.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fontAlgn="base" hangingPunct="0">
              <a:lnSpc>
                <a:spcPct val="106000"/>
              </a:lnSpc>
              <a:buFont typeface="+mj-lt"/>
              <a:buAutoNum type="arabicPeriod"/>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Most importantly this budget maintains stipendiary clergy numbers, a key element of Vision 2026 at around 154 Full time equivalent posts.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fontAlgn="base" hangingPunct="0">
              <a:lnSpc>
                <a:spcPct val="106000"/>
              </a:lnSpc>
              <a:buFont typeface="+mj-lt"/>
              <a:buAutoNum type="arabicPeriod"/>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budget increases since 2021 have been some 5% below the lower rate of inflation (CPI) and slightly below the increase in stipends (page 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fontAlgn="base" hangingPunct="0">
              <a:lnSpc>
                <a:spcPct val="106000"/>
              </a:lnSpc>
              <a:buFont typeface="+mj-lt"/>
              <a:buAutoNum type="arabicPeriod"/>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 stated earlier some 73% of the share request in this budget goes to support stipendiary clergy and their housing cost, rising to some 78% when future ministry costs are included.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fontAlgn="base" hangingPunct="0">
              <a:lnSpc>
                <a:spcPct val="106000"/>
              </a:lnSpc>
              <a:buFont typeface="+mj-lt"/>
              <a:buAutoNum type="arabicPeriod"/>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Central Costs, excluding safeguarding and Whalley Abbey, account for some 6.6% of total costs, which is low by any comparison.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fontAlgn="base" hangingPunct="0">
              <a:lnSpc>
                <a:spcPct val="106000"/>
              </a:lnSpc>
              <a:spcAft>
                <a:spcPts val="800"/>
              </a:spcAft>
              <a:buFont typeface="+mj-lt"/>
              <a:buAutoNum type="arabicPeriod"/>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impact of parish share receipts (page 5) could result in the DBF using some £1.5m of its reserves, in a worst-case scenario, in 2025 although actual performance in the last 5 years has always been better than budgeted, 2023 being no exception.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But…………...there is always a but!   Blackburn Diocese does not have major historical assets. This means that the vast majority of our funding, excluding grants (some 85%) comes from our parishes, which in turn comes from the generous giving of our congregations. And that is where the challenge continues to lie.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Bishop Philip continues to press the case for a fairer distribution of assets within the Church of England, including those held by the Church Commissioners, we can have no doubt he will continue to do so!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is highlighted by the motion from Garstang Deanery following. In addition there are ongoing discussions with the National Church as to how they can better support Dioceses as we all face increasing financial pressure. In our case supporting our Diocese means supporting our parishes!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solution to balancing our budget in the medium term will still lie with our parishes, which is why the Autumn presentations are so important.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has been very noticeable over the past 6 years how the majority of parish representatives we meet recognise the challenge of giving in their own churches and also understand that the parish share requested is primarily used to maintain parish stipendiary and lay ministry, and is not a tax levied by the Board. It’s the financial investment needed to further our Diocesan Vision.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412" name="Slide Number Placeholder 3">
            <a:extLst>
              <a:ext uri="{FF2B5EF4-FFF2-40B4-BE49-F238E27FC236}">
                <a16:creationId xmlns:a16="http://schemas.microsoft.com/office/drawing/2014/main" id="{B2EA73E2-7D5F-440E-AD62-49E221D50BA6}"/>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51064" indent="-288871">
              <a:defRPr sz="2400">
                <a:solidFill>
                  <a:schemeClr val="tx1"/>
                </a:solidFill>
                <a:latin typeface="Times New Roman" panose="02020603050405020304" pitchFamily="18" charset="0"/>
              </a:defRPr>
            </a:lvl2pPr>
            <a:lvl3pPr marL="1155483" indent="-231096">
              <a:defRPr sz="2400">
                <a:solidFill>
                  <a:schemeClr val="tx1"/>
                </a:solidFill>
                <a:latin typeface="Times New Roman" panose="02020603050405020304" pitchFamily="18" charset="0"/>
              </a:defRPr>
            </a:lvl3pPr>
            <a:lvl4pPr marL="1617677" indent="-231096">
              <a:defRPr sz="2400">
                <a:solidFill>
                  <a:schemeClr val="tx1"/>
                </a:solidFill>
                <a:latin typeface="Times New Roman" panose="02020603050405020304" pitchFamily="18" charset="0"/>
              </a:defRPr>
            </a:lvl4pPr>
            <a:lvl5pPr marL="2079870" indent="-231096">
              <a:defRPr sz="2400">
                <a:solidFill>
                  <a:schemeClr val="tx1"/>
                </a:solidFill>
                <a:latin typeface="Times New Roman" panose="02020603050405020304" pitchFamily="18" charset="0"/>
              </a:defRPr>
            </a:lvl5pPr>
            <a:lvl6pPr marL="2542063" indent="-231096" eaLnBrk="0" fontAlgn="base" hangingPunct="0">
              <a:spcBef>
                <a:spcPct val="0"/>
              </a:spcBef>
              <a:spcAft>
                <a:spcPct val="0"/>
              </a:spcAft>
              <a:defRPr sz="2400">
                <a:solidFill>
                  <a:schemeClr val="tx1"/>
                </a:solidFill>
                <a:latin typeface="Times New Roman" panose="02020603050405020304" pitchFamily="18" charset="0"/>
              </a:defRPr>
            </a:lvl6pPr>
            <a:lvl7pPr marL="3004257" indent="-231096" eaLnBrk="0" fontAlgn="base" hangingPunct="0">
              <a:spcBef>
                <a:spcPct val="0"/>
              </a:spcBef>
              <a:spcAft>
                <a:spcPct val="0"/>
              </a:spcAft>
              <a:defRPr sz="2400">
                <a:solidFill>
                  <a:schemeClr val="tx1"/>
                </a:solidFill>
                <a:latin typeface="Times New Roman" panose="02020603050405020304" pitchFamily="18" charset="0"/>
              </a:defRPr>
            </a:lvl7pPr>
            <a:lvl8pPr marL="3466450" indent="-231096" eaLnBrk="0" fontAlgn="base" hangingPunct="0">
              <a:spcBef>
                <a:spcPct val="0"/>
              </a:spcBef>
              <a:spcAft>
                <a:spcPct val="0"/>
              </a:spcAft>
              <a:defRPr sz="2400">
                <a:solidFill>
                  <a:schemeClr val="tx1"/>
                </a:solidFill>
                <a:latin typeface="Times New Roman" panose="02020603050405020304" pitchFamily="18" charset="0"/>
              </a:defRPr>
            </a:lvl8pPr>
            <a:lvl9pPr marL="3928643" indent="-231096" eaLnBrk="0" fontAlgn="base" hangingPunct="0">
              <a:spcBef>
                <a:spcPct val="0"/>
              </a:spcBef>
              <a:spcAft>
                <a:spcPct val="0"/>
              </a:spcAft>
              <a:defRPr sz="2400">
                <a:solidFill>
                  <a:schemeClr val="tx1"/>
                </a:solidFill>
                <a:latin typeface="Times New Roman" panose="02020603050405020304" pitchFamily="18" charset="0"/>
              </a:defRPr>
            </a:lvl9pPr>
          </a:lstStyle>
          <a:p>
            <a:fld id="{672F00BF-3478-41DA-AD9F-6361B586CC90}" type="slidenum">
              <a:rPr lang="en-GB" altLang="en-US" sz="1200"/>
              <a:pPr/>
              <a:t>4</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E67101B-C38B-48D6-BD5A-F6CA90BE500D}"/>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D2265FF1-3F5F-4470-8F29-C3290021593A}"/>
              </a:ext>
            </a:extLst>
          </p:cNvPr>
          <p:cNvSpPr>
            <a:spLocks noGrp="1"/>
          </p:cNvSpPr>
          <p:nvPr>
            <p:ph type="body" idx="1"/>
          </p:nvPr>
        </p:nvSpPr>
        <p:spPr>
          <a:noFill/>
        </p:spPr>
        <p:txBody>
          <a:bodyPr/>
          <a:lstStyle/>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Over the past 8 years or so we have received generous support from the National Church culminating in the latest SMMI grant, which we pray will have a significant impact on ministry throughout our Diocese. We should all be encouraged by support of the National Church.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Finally, thanks again to you, as representatives of our parishes; the response over the last five years has been exceptional and so many of my meetings with parishes continue to leave me inspired and encouraged about what God is doing here in Lancashire.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concluding can I again thank the Bishops Budget Team, the Budget Scrutiny Team and my Board colleagues for their wisdom, insight and faith, and especially thank Ruth and our Finance Team for preparing the budget. In addition I would again record the Board’s gratitude to all the staff at Clayton House for their unstinting dedication and commitment.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 remember ending my second presentation with some words from Bruce Springsteen, in a song he wrote called “Leap of Faith”.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takes a leap of faith to get things going, it takes a leap of faith keep things going, in your heart you must trust!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 have witnessed many parishes and individuals who have taken that leap of faith and I thank you all, this budget is really about faith, faith in our vision, faith in our clergy and laity and faith in the Father, faith in Jesus, without Him all our plans will crumble into dust and faith in the Holy Spirit whose ministry is transforming churches across our Diocese.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lnSpc>
                <a:spcPct val="106000"/>
              </a:lnSpc>
              <a:spcBef>
                <a:spcPts val="650"/>
              </a:spcBef>
              <a:spcAft>
                <a:spcPts val="800"/>
              </a:spcAft>
            </a:pPr>
            <a:r>
              <a:rPr lang="en-GB"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Thank You</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altLang="en-US" sz="1600" b="1" dirty="0">
              <a:latin typeface="Arial" panose="020B0604020202020204" pitchFamily="34" charset="0"/>
              <a:cs typeface="Arial" panose="020B0604020202020204" pitchFamily="34" charset="0"/>
            </a:endParaRPr>
          </a:p>
        </p:txBody>
      </p:sp>
      <p:sp>
        <p:nvSpPr>
          <p:cNvPr id="14340" name="Slide Number Placeholder 3">
            <a:extLst>
              <a:ext uri="{FF2B5EF4-FFF2-40B4-BE49-F238E27FC236}">
                <a16:creationId xmlns:a16="http://schemas.microsoft.com/office/drawing/2014/main" id="{5EC45E95-56C3-49E8-9E79-E34129B5D2AF}"/>
              </a:ext>
            </a:extLst>
          </p:cNvPr>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9460" indent="-287267">
              <a:spcBef>
                <a:spcPct val="30000"/>
              </a:spcBef>
              <a:defRPr sz="1200">
                <a:solidFill>
                  <a:schemeClr val="tx1"/>
                </a:solidFill>
                <a:latin typeface="Times New Roman" panose="02020603050405020304" pitchFamily="18" charset="0"/>
              </a:defRPr>
            </a:lvl2pPr>
            <a:lvl3pPr marL="1153879" indent="-229492">
              <a:spcBef>
                <a:spcPct val="30000"/>
              </a:spcBef>
              <a:defRPr sz="1200">
                <a:solidFill>
                  <a:schemeClr val="tx1"/>
                </a:solidFill>
                <a:latin typeface="Times New Roman" panose="02020603050405020304" pitchFamily="18" charset="0"/>
              </a:defRPr>
            </a:lvl3pPr>
            <a:lvl4pPr marL="1616072" indent="-229492">
              <a:spcBef>
                <a:spcPct val="30000"/>
              </a:spcBef>
              <a:defRPr sz="1200">
                <a:solidFill>
                  <a:schemeClr val="tx1"/>
                </a:solidFill>
                <a:latin typeface="Times New Roman" panose="02020603050405020304" pitchFamily="18" charset="0"/>
              </a:defRPr>
            </a:lvl4pPr>
            <a:lvl5pPr marL="2078265" indent="-229492">
              <a:spcBef>
                <a:spcPct val="30000"/>
              </a:spcBef>
              <a:defRPr sz="1200">
                <a:solidFill>
                  <a:schemeClr val="tx1"/>
                </a:solidFill>
                <a:latin typeface="Times New Roman" panose="02020603050405020304" pitchFamily="18" charset="0"/>
              </a:defRPr>
            </a:lvl5pPr>
            <a:lvl6pPr marL="2540459" indent="-229492" eaLnBrk="0" fontAlgn="base" hangingPunct="0">
              <a:spcBef>
                <a:spcPct val="30000"/>
              </a:spcBef>
              <a:spcAft>
                <a:spcPct val="0"/>
              </a:spcAft>
              <a:defRPr sz="1200">
                <a:solidFill>
                  <a:schemeClr val="tx1"/>
                </a:solidFill>
                <a:latin typeface="Times New Roman" panose="02020603050405020304" pitchFamily="18" charset="0"/>
              </a:defRPr>
            </a:lvl6pPr>
            <a:lvl7pPr marL="3002653" indent="-229492" eaLnBrk="0" fontAlgn="base" hangingPunct="0">
              <a:spcBef>
                <a:spcPct val="30000"/>
              </a:spcBef>
              <a:spcAft>
                <a:spcPct val="0"/>
              </a:spcAft>
              <a:defRPr sz="1200">
                <a:solidFill>
                  <a:schemeClr val="tx1"/>
                </a:solidFill>
                <a:latin typeface="Times New Roman" panose="02020603050405020304" pitchFamily="18" charset="0"/>
              </a:defRPr>
            </a:lvl7pPr>
            <a:lvl8pPr marL="3464846" indent="-229492" eaLnBrk="0" fontAlgn="base" hangingPunct="0">
              <a:spcBef>
                <a:spcPct val="30000"/>
              </a:spcBef>
              <a:spcAft>
                <a:spcPct val="0"/>
              </a:spcAft>
              <a:defRPr sz="1200">
                <a:solidFill>
                  <a:schemeClr val="tx1"/>
                </a:solidFill>
                <a:latin typeface="Times New Roman" panose="02020603050405020304" pitchFamily="18" charset="0"/>
              </a:defRPr>
            </a:lvl8pPr>
            <a:lvl9pPr marL="3927039" indent="-22949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AA4FEE-676C-4C44-AD9D-C72692A70A71}" type="slidenum">
              <a:rPr lang="en-GB" altLang="en-US"/>
              <a:pPr>
                <a:spcBef>
                  <a:spcPct val="0"/>
                </a:spcBef>
              </a:pPr>
              <a:t>5</a:t>
            </a:fld>
            <a:endParaRPr lang="en-GB" altLang="en-US"/>
          </a:p>
        </p:txBody>
      </p:sp>
    </p:spTree>
    <p:extLst>
      <p:ext uri="{BB962C8B-B14F-4D97-AF65-F5344CB8AC3E}">
        <p14:creationId xmlns:p14="http://schemas.microsoft.com/office/powerpoint/2010/main" val="3205774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777">
              <a:defRPr/>
            </a:pPr>
            <a:r>
              <a:rPr lang="en-GB" sz="1800" dirty="0">
                <a:latin typeface="Arial" panose="020B0604020202020204" pitchFamily="34" charset="0"/>
                <a:ea typeface="Calibri" panose="020F0502020204030204" pitchFamily="34" charset="0"/>
                <a:cs typeface="Times New Roman" panose="02020603050405020304" pitchFamily="18" charset="0"/>
              </a:rPr>
              <a:t>There will now be an opportunity to ask questions, Ruth and Stephen will answer the difficult ones!.</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F045D3E-A69A-4218-B191-6EC67D19FF4E}" type="slidenum">
              <a:rPr lang="en-GB" altLang="en-US" smtClean="0"/>
              <a:pPr/>
              <a:t>6</a:t>
            </a:fld>
            <a:endParaRPr lang="en-GB" altLang="en-US"/>
          </a:p>
        </p:txBody>
      </p:sp>
    </p:spTree>
    <p:extLst>
      <p:ext uri="{BB962C8B-B14F-4D97-AF65-F5344CB8AC3E}">
        <p14:creationId xmlns:p14="http://schemas.microsoft.com/office/powerpoint/2010/main" val="3690373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777">
              <a:defRPr/>
            </a:pPr>
            <a:r>
              <a:rPr lang="en-GB" sz="1800" dirty="0">
                <a:latin typeface="Arial" panose="020B0604020202020204" pitchFamily="34" charset="0"/>
                <a:ea typeface="Calibri" panose="020F0502020204030204" pitchFamily="34" charset="0"/>
                <a:cs typeface="Times New Roman" panose="02020603050405020304" pitchFamily="18" charset="0"/>
              </a:rPr>
              <a:t> </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F045D3E-A69A-4218-B191-6EC67D19FF4E}" type="slidenum">
              <a:rPr lang="en-GB" altLang="en-US" smtClean="0"/>
              <a:pPr/>
              <a:t>7</a:t>
            </a:fld>
            <a:endParaRPr lang="en-GB" altLang="en-US"/>
          </a:p>
        </p:txBody>
      </p:sp>
    </p:spTree>
    <p:extLst>
      <p:ext uri="{BB962C8B-B14F-4D97-AF65-F5344CB8AC3E}">
        <p14:creationId xmlns:p14="http://schemas.microsoft.com/office/powerpoint/2010/main" val="2610108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F045D3E-A69A-4218-B191-6EC67D19FF4E}" type="slidenum">
              <a:rPr lang="en-GB" altLang="en-US" smtClean="0"/>
              <a:pPr/>
              <a:t>8</a:t>
            </a:fld>
            <a:endParaRPr lang="en-GB" altLang="en-US"/>
          </a:p>
        </p:txBody>
      </p:sp>
    </p:spTree>
    <p:extLst>
      <p:ext uri="{BB962C8B-B14F-4D97-AF65-F5344CB8AC3E}">
        <p14:creationId xmlns:p14="http://schemas.microsoft.com/office/powerpoint/2010/main" val="569139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685800" y="2130425"/>
            <a:ext cx="7772400" cy="1470025"/>
          </a:xfrm>
        </p:spPr>
        <p:txBody>
          <a:bodyPr anchor="ctr"/>
          <a:lstStyle>
            <a:lvl1pPr>
              <a:defRPr sz="3900"/>
            </a:lvl1pPr>
          </a:lstStyle>
          <a:p>
            <a:pPr lvl="0"/>
            <a:r>
              <a:rPr lang="en-GB" noProof="0" dirty="0"/>
              <a:t>CLICK TO EDIT MASTER TITLE STYLE</a:t>
            </a:r>
          </a:p>
        </p:txBody>
      </p:sp>
      <p:sp>
        <p:nvSpPr>
          <p:cNvPr id="78851" name="Rectangle 3"/>
          <p:cNvSpPr>
            <a:spLocks noGrp="1" noChangeArrowheads="1"/>
          </p:cNvSpPr>
          <p:nvPr>
            <p:ph type="subTitle" idx="1"/>
          </p:nvPr>
        </p:nvSpPr>
        <p:spPr>
          <a:xfrm>
            <a:off x="685800" y="3886200"/>
            <a:ext cx="7696200" cy="1295400"/>
          </a:xfrm>
        </p:spPr>
        <p:txBody>
          <a:bodyPr/>
          <a:lstStyle>
            <a:lvl1pPr marL="0" indent="0">
              <a:buFontTx/>
              <a:buNone/>
              <a:defRPr/>
            </a:lvl1pPr>
          </a:lstStyle>
          <a:p>
            <a:pPr lvl="0"/>
            <a:r>
              <a:rPr lang="en-GB" noProof="0"/>
              <a:t>Click to edit Master subtitle style</a:t>
            </a:r>
          </a:p>
        </p:txBody>
      </p:sp>
    </p:spTree>
    <p:extLst>
      <p:ext uri="{BB962C8B-B14F-4D97-AF65-F5344CB8AC3E}">
        <p14:creationId xmlns:p14="http://schemas.microsoft.com/office/powerpoint/2010/main" val="16146840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311922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046206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endParaRPr lang="en-GB"/>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112887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23778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196971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5739102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12366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733371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0359052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0797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8308384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959799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9802BF-34AC-49B1-B259-4F4C78B32D72}"/>
              </a:ext>
            </a:extLst>
          </p:cNvPr>
          <p:cNvSpPr>
            <a:spLocks noGrp="1" noChangeArrowheads="1"/>
          </p:cNvSpPr>
          <p:nvPr>
            <p:ph type="title"/>
          </p:nvPr>
        </p:nvSpPr>
        <p:spPr bwMode="auto">
          <a:xfrm>
            <a:off x="684213" y="16287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49FEB08A-CFA4-42E0-8FE6-4AAF8C1EDA95}"/>
              </a:ext>
            </a:extLst>
          </p:cNvPr>
          <p:cNvSpPr>
            <a:spLocks noGrp="1" noChangeArrowheads="1"/>
          </p:cNvSpPr>
          <p:nvPr>
            <p:ph type="body" idx="1"/>
          </p:nvPr>
        </p:nvSpPr>
        <p:spPr bwMode="auto">
          <a:xfrm>
            <a:off x="685800" y="2924175"/>
            <a:ext cx="777240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8" name="Picture 1">
            <a:extLst>
              <a:ext uri="{FF2B5EF4-FFF2-40B4-BE49-F238E27FC236}">
                <a16:creationId xmlns:a16="http://schemas.microsoft.com/office/drawing/2014/main" id="{98594605-AAB0-438B-91F6-D1120AC0BA1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300788" y="247650"/>
            <a:ext cx="24066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2">
            <a:extLst>
              <a:ext uri="{FF2B5EF4-FFF2-40B4-BE49-F238E27FC236}">
                <a16:creationId xmlns:a16="http://schemas.microsoft.com/office/drawing/2014/main" id="{6ED46756-A2D8-4FC8-B95C-73BB861B69AE}"/>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233363"/>
            <a:ext cx="38163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BBEF11E-5AD9-472E-A751-A7D60DC660C8}"/>
              </a:ext>
            </a:extLst>
          </p:cNvPr>
          <p:cNvSpPr>
            <a:spLocks noGrp="1" noChangeArrowheads="1"/>
          </p:cNvSpPr>
          <p:nvPr>
            <p:ph type="ctrTitle"/>
          </p:nvPr>
        </p:nvSpPr>
        <p:spPr>
          <a:xfrm>
            <a:off x="685800" y="2286000"/>
            <a:ext cx="7772400" cy="3590925"/>
          </a:xfrm>
        </p:spPr>
        <p:txBody>
          <a:bodyPr/>
          <a:lstStyle/>
          <a:p>
            <a:pPr eaLnBrk="1" hangingPunct="1"/>
            <a:r>
              <a:rPr lang="en-GB" altLang="en-US" sz="4000" dirty="0"/>
              <a:t>Budget 2025</a:t>
            </a:r>
            <a:br>
              <a:rPr lang="en-GB" altLang="en-US" sz="4000" dirty="0"/>
            </a:br>
            <a:br>
              <a:rPr lang="en-GB" altLang="en-US" sz="4000" dirty="0"/>
            </a:br>
            <a:r>
              <a:rPr lang="en-GB" altLang="en-US" sz="2400" b="0" dirty="0"/>
              <a:t>David Barlow</a:t>
            </a:r>
            <a:br>
              <a:rPr lang="en-GB" altLang="en-US" sz="2400" b="0" dirty="0"/>
            </a:br>
            <a:r>
              <a:rPr lang="en-GB" altLang="en-US" sz="2400" b="0" dirty="0"/>
              <a:t>Chair Blackburn Diocesan Board of Finance Ltd</a:t>
            </a:r>
            <a:br>
              <a:rPr lang="en-GB" altLang="en-US" sz="2400" b="0" dirty="0"/>
            </a:br>
            <a:br>
              <a:rPr lang="en-GB" altLang="en-US" sz="2400" b="0" dirty="0"/>
            </a:br>
            <a:endParaRPr lang="en-US" altLang="en-US" sz="2400" b="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D0C96D28-88EC-48E1-BD50-0AB88C9A4368}"/>
              </a:ext>
            </a:extLst>
          </p:cNvPr>
          <p:cNvSpPr>
            <a:spLocks noGrp="1"/>
          </p:cNvSpPr>
          <p:nvPr>
            <p:ph type="title"/>
          </p:nvPr>
        </p:nvSpPr>
        <p:spPr>
          <a:xfrm>
            <a:off x="323850" y="1844675"/>
            <a:ext cx="7988300" cy="1143000"/>
          </a:xfrm>
        </p:spPr>
        <p:txBody>
          <a:bodyPr/>
          <a:lstStyle/>
          <a:p>
            <a:r>
              <a:rPr lang="en-GB" altLang="en-US"/>
              <a:t>Vision 2026</a:t>
            </a:r>
            <a:endParaRPr lang="en-US" altLang="en-US"/>
          </a:p>
        </p:txBody>
      </p:sp>
      <p:sp>
        <p:nvSpPr>
          <p:cNvPr id="4099" name="Content Placeholder 2">
            <a:extLst>
              <a:ext uri="{FF2B5EF4-FFF2-40B4-BE49-F238E27FC236}">
                <a16:creationId xmlns:a16="http://schemas.microsoft.com/office/drawing/2014/main" id="{B66D3AE1-C258-49FD-B1BF-5AFB05FA1489}"/>
              </a:ext>
            </a:extLst>
          </p:cNvPr>
          <p:cNvSpPr>
            <a:spLocks noGrp="1"/>
          </p:cNvSpPr>
          <p:nvPr>
            <p:ph idx="1"/>
          </p:nvPr>
        </p:nvSpPr>
        <p:spPr>
          <a:xfrm>
            <a:off x="323850" y="2565400"/>
            <a:ext cx="8675688" cy="3530600"/>
          </a:xfrm>
        </p:spPr>
        <p:txBody>
          <a:bodyPr/>
          <a:lstStyle/>
          <a:p>
            <a:pPr marL="0" indent="0">
              <a:buFontTx/>
              <a:buNone/>
              <a:defRPr/>
            </a:pPr>
            <a:r>
              <a:rPr lang="en-US" altLang="en-US" b="1" dirty="0"/>
              <a:t>‘Healthy Churches Transforming Communities’ </a:t>
            </a:r>
          </a:p>
          <a:p>
            <a:pPr>
              <a:defRPr/>
            </a:pPr>
            <a:r>
              <a:rPr lang="en-US" altLang="en-US" dirty="0"/>
              <a:t>We desire to make the Good News about Jesus Christ more widely known, because we believe: </a:t>
            </a:r>
          </a:p>
          <a:p>
            <a:pPr>
              <a:defRPr/>
            </a:pPr>
            <a:r>
              <a:rPr lang="en-US" altLang="en-US" dirty="0"/>
              <a:t>He is the One who brings ‘life in all its fullness’ </a:t>
            </a:r>
          </a:p>
          <a:p>
            <a:pPr>
              <a:defRPr/>
            </a:pPr>
            <a:r>
              <a:rPr lang="en-US" altLang="en-US" dirty="0"/>
              <a:t>Healthy church communities have a positive and transformative impact on our society. </a:t>
            </a:r>
          </a:p>
          <a:p>
            <a:pPr marL="0" indent="0">
              <a:buFontTx/>
              <a:buNone/>
              <a:defRPr/>
            </a:pPr>
            <a:endParaRPr lang="en-GB" altLang="en-US" dirty="0"/>
          </a:p>
          <a:p>
            <a:pPr>
              <a:defRPr/>
            </a:pPr>
            <a:r>
              <a:rPr lang="en-GB" altLang="en-US" dirty="0"/>
              <a:t>We will work together to achieve this by making disciples of Jesus Christ; being witnesses to Jesus Christ, growing leaders and inspiring young people for Jesus Christ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32D68-6D34-FCE4-4F68-D8DB91BCFBCD}"/>
              </a:ext>
            </a:extLst>
          </p:cNvPr>
          <p:cNvSpPr>
            <a:spLocks noGrp="1"/>
          </p:cNvSpPr>
          <p:nvPr>
            <p:ph type="title"/>
          </p:nvPr>
        </p:nvSpPr>
        <p:spPr/>
        <p:txBody>
          <a:bodyPr/>
          <a:lstStyle/>
          <a:p>
            <a:r>
              <a:rPr lang="en-GB" dirty="0"/>
              <a:t>Budget Points for 2025</a:t>
            </a:r>
          </a:p>
        </p:txBody>
      </p:sp>
      <p:sp>
        <p:nvSpPr>
          <p:cNvPr id="3" name="Content Placeholder 2">
            <a:extLst>
              <a:ext uri="{FF2B5EF4-FFF2-40B4-BE49-F238E27FC236}">
                <a16:creationId xmlns:a16="http://schemas.microsoft.com/office/drawing/2014/main" id="{E2F6D5C2-B9D8-08BB-FA2D-27D1A56CD5CB}"/>
              </a:ext>
            </a:extLst>
          </p:cNvPr>
          <p:cNvSpPr>
            <a:spLocks noGrp="1"/>
          </p:cNvSpPr>
          <p:nvPr>
            <p:ph idx="1"/>
          </p:nvPr>
        </p:nvSpPr>
        <p:spPr>
          <a:xfrm>
            <a:off x="685800" y="2771775"/>
            <a:ext cx="7772400" cy="3324226"/>
          </a:xfrm>
        </p:spPr>
        <p:txBody>
          <a:bodyPr/>
          <a:lstStyle/>
          <a:p>
            <a:r>
              <a:rPr lang="en-GB" b="1" dirty="0"/>
              <a:t>Increase in overall parish share request 6% for 2025.</a:t>
            </a:r>
          </a:p>
          <a:p>
            <a:r>
              <a:rPr lang="en-GB" altLang="en-US" b="1" dirty="0"/>
              <a:t>Stipend and salary increase circa 3%, following an increase of circa 8% in 2024.</a:t>
            </a:r>
          </a:p>
          <a:p>
            <a:r>
              <a:rPr lang="en-GB" b="1" dirty="0">
                <a:effectLst/>
                <a:ea typeface="Times New Roman" panose="02020603050405020304" pitchFamily="18" charset="0"/>
              </a:rPr>
              <a:t>92.8% of overall share requested had been collected in 2023 which has been the highest collection rate yet, with over 81% of parishes contributing over 90% of final share requests.</a:t>
            </a:r>
            <a:endParaRPr lang="en-GB" altLang="en-US" b="1" dirty="0"/>
          </a:p>
          <a:p>
            <a:endParaRPr lang="en-GB" b="1" dirty="0"/>
          </a:p>
          <a:p>
            <a:pPr marL="0" indent="0">
              <a:buNone/>
            </a:pPr>
            <a:endParaRPr lang="en-GB" altLang="en-US" b="1" dirty="0"/>
          </a:p>
          <a:p>
            <a:pPr marL="0" indent="0">
              <a:buNone/>
            </a:pPr>
            <a:endParaRPr lang="en-GB" altLang="en-US" b="1" dirty="0"/>
          </a:p>
          <a:p>
            <a:endParaRPr lang="en-GB" b="1" dirty="0"/>
          </a:p>
        </p:txBody>
      </p:sp>
    </p:spTree>
    <p:extLst>
      <p:ext uri="{BB962C8B-B14F-4D97-AF65-F5344CB8AC3E}">
        <p14:creationId xmlns:p14="http://schemas.microsoft.com/office/powerpoint/2010/main" val="113753726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118A72D-0866-45B4-AC85-D807CB7B1B69}"/>
              </a:ext>
            </a:extLst>
          </p:cNvPr>
          <p:cNvSpPr>
            <a:spLocks noGrp="1"/>
          </p:cNvSpPr>
          <p:nvPr>
            <p:ph type="title"/>
          </p:nvPr>
        </p:nvSpPr>
        <p:spPr/>
        <p:txBody>
          <a:bodyPr/>
          <a:lstStyle/>
          <a:p>
            <a:r>
              <a:rPr lang="en-GB" altLang="en-US" dirty="0"/>
              <a:t>Budget Points for 2025</a:t>
            </a:r>
            <a:endParaRPr lang="en-US" altLang="en-US" dirty="0"/>
          </a:p>
        </p:txBody>
      </p:sp>
      <p:sp>
        <p:nvSpPr>
          <p:cNvPr id="6147" name="Content Placeholder 2">
            <a:extLst>
              <a:ext uri="{FF2B5EF4-FFF2-40B4-BE49-F238E27FC236}">
                <a16:creationId xmlns:a16="http://schemas.microsoft.com/office/drawing/2014/main" id="{51EF623A-201F-4C62-9DFA-AE353D868CDD}"/>
              </a:ext>
            </a:extLst>
          </p:cNvPr>
          <p:cNvSpPr>
            <a:spLocks noGrp="1"/>
          </p:cNvSpPr>
          <p:nvPr>
            <p:ph idx="1"/>
          </p:nvPr>
        </p:nvSpPr>
        <p:spPr>
          <a:xfrm>
            <a:off x="611188" y="2636838"/>
            <a:ext cx="7772400" cy="3744912"/>
          </a:xfrm>
        </p:spPr>
        <p:txBody>
          <a:bodyPr/>
          <a:lstStyle/>
          <a:p>
            <a:r>
              <a:rPr lang="en-GB" altLang="en-US" b="1" dirty="0"/>
              <a:t>Continue to support Vision 2026 by maintaining clergy stipendiary numbers at 154FTE</a:t>
            </a:r>
          </a:p>
          <a:p>
            <a:r>
              <a:rPr lang="en-GB" altLang="en-US" b="1" dirty="0"/>
              <a:t>Overall Parish Share increase 2019 – 2025 of 15% 5% less than increase in CPI.</a:t>
            </a:r>
          </a:p>
          <a:p>
            <a:r>
              <a:rPr lang="en-GB" altLang="en-US" b="1" dirty="0"/>
              <a:t>73% of Parish Share goes directly to stipendiary ministry and clergy housing.</a:t>
            </a:r>
          </a:p>
          <a:p>
            <a:r>
              <a:rPr lang="en-GB" altLang="en-US" b="1" dirty="0"/>
              <a:t>Central Costs 6.6%</a:t>
            </a:r>
          </a:p>
          <a:p>
            <a:r>
              <a:rPr lang="en-GB" altLang="en-US" b="1" dirty="0"/>
              <a:t>Potential Significant use of reserves of up to £1.5m in 2025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D0C96D28-88EC-48E1-BD50-0AB88C9A4368}"/>
              </a:ext>
            </a:extLst>
          </p:cNvPr>
          <p:cNvSpPr>
            <a:spLocks noGrp="1"/>
          </p:cNvSpPr>
          <p:nvPr>
            <p:ph type="title"/>
          </p:nvPr>
        </p:nvSpPr>
        <p:spPr>
          <a:xfrm>
            <a:off x="323850" y="1844675"/>
            <a:ext cx="7988300" cy="216173"/>
          </a:xfrm>
        </p:spPr>
        <p:txBody>
          <a:bodyPr/>
          <a:lstStyle/>
          <a:p>
            <a:r>
              <a:rPr lang="en-GB" altLang="en-US" dirty="0"/>
              <a:t> </a:t>
            </a:r>
            <a:endParaRPr lang="en-US" altLang="en-US" dirty="0"/>
          </a:p>
        </p:txBody>
      </p:sp>
      <p:sp>
        <p:nvSpPr>
          <p:cNvPr id="4099" name="Content Placeholder 2">
            <a:extLst>
              <a:ext uri="{FF2B5EF4-FFF2-40B4-BE49-F238E27FC236}">
                <a16:creationId xmlns:a16="http://schemas.microsoft.com/office/drawing/2014/main" id="{B66D3AE1-C258-49FD-B1BF-5AFB05FA1489}"/>
              </a:ext>
            </a:extLst>
          </p:cNvPr>
          <p:cNvSpPr>
            <a:spLocks noGrp="1"/>
          </p:cNvSpPr>
          <p:nvPr>
            <p:ph idx="1"/>
          </p:nvPr>
        </p:nvSpPr>
        <p:spPr>
          <a:xfrm>
            <a:off x="323850" y="2565400"/>
            <a:ext cx="8675688" cy="3530600"/>
          </a:xfrm>
        </p:spPr>
        <p:txBody>
          <a:bodyPr/>
          <a:lstStyle/>
          <a:p>
            <a:pPr marL="0" indent="0">
              <a:buFontTx/>
              <a:buNone/>
              <a:defRPr/>
            </a:pPr>
            <a:r>
              <a:rPr lang="en-US" sz="2400" b="1" dirty="0"/>
              <a:t>                                        </a:t>
            </a:r>
          </a:p>
          <a:p>
            <a:pPr marL="0" indent="0">
              <a:buFontTx/>
              <a:buNone/>
              <a:defRPr/>
            </a:pPr>
            <a:endParaRPr lang="en-US" b="1" dirty="0"/>
          </a:p>
          <a:p>
            <a:pPr marL="0" indent="0">
              <a:buFontTx/>
              <a:buNone/>
              <a:defRPr/>
            </a:pPr>
            <a:r>
              <a:rPr lang="en-US" b="1" dirty="0"/>
              <a:t>                      </a:t>
            </a:r>
            <a:r>
              <a:rPr lang="en-GB" sz="6000" b="1" dirty="0"/>
              <a:t>THANK YOU</a:t>
            </a:r>
            <a:endParaRPr lang="en-GB" altLang="en-US" sz="6000" dirty="0"/>
          </a:p>
        </p:txBody>
      </p:sp>
    </p:spTree>
    <p:extLst>
      <p:ext uri="{BB962C8B-B14F-4D97-AF65-F5344CB8AC3E}">
        <p14:creationId xmlns:p14="http://schemas.microsoft.com/office/powerpoint/2010/main" val="55884712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C7603-E0B4-5C30-56C8-E33A58B6C55B}"/>
              </a:ext>
            </a:extLst>
          </p:cNvPr>
          <p:cNvSpPr>
            <a:spLocks noGrp="1"/>
          </p:cNvSpPr>
          <p:nvPr>
            <p:ph type="title"/>
          </p:nvPr>
        </p:nvSpPr>
        <p:spPr>
          <a:xfrm>
            <a:off x="684213" y="1628775"/>
            <a:ext cx="7772400" cy="216049"/>
          </a:xfrm>
        </p:spPr>
        <p:txBody>
          <a:bodyPr/>
          <a:lstStyle/>
          <a:p>
            <a:endParaRPr lang="en-GB" dirty="0"/>
          </a:p>
        </p:txBody>
      </p:sp>
      <p:sp>
        <p:nvSpPr>
          <p:cNvPr id="3" name="Content Placeholder 2">
            <a:extLst>
              <a:ext uri="{FF2B5EF4-FFF2-40B4-BE49-F238E27FC236}">
                <a16:creationId xmlns:a16="http://schemas.microsoft.com/office/drawing/2014/main" id="{A74D6B17-8A68-7800-3964-FD4AB741EE14}"/>
              </a:ext>
            </a:extLst>
          </p:cNvPr>
          <p:cNvSpPr>
            <a:spLocks noGrp="1"/>
          </p:cNvSpPr>
          <p:nvPr>
            <p:ph idx="1"/>
          </p:nvPr>
        </p:nvSpPr>
        <p:spPr/>
        <p:txBody>
          <a:bodyPr/>
          <a:lstStyle/>
          <a:p>
            <a:pPr marL="0" indent="0">
              <a:buNone/>
            </a:pPr>
            <a:r>
              <a:rPr lang="en-GB" dirty="0"/>
              <a:t>                        </a:t>
            </a:r>
          </a:p>
          <a:p>
            <a:pPr marL="0" indent="0">
              <a:buNone/>
            </a:pPr>
            <a:r>
              <a:rPr lang="en-GB" sz="5400" b="1" dirty="0"/>
              <a:t>         QUESTIONS</a:t>
            </a:r>
          </a:p>
        </p:txBody>
      </p:sp>
    </p:spTree>
    <p:extLst>
      <p:ext uri="{BB962C8B-B14F-4D97-AF65-F5344CB8AC3E}">
        <p14:creationId xmlns:p14="http://schemas.microsoft.com/office/powerpoint/2010/main" val="78655770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C7603-E0B4-5C30-56C8-E33A58B6C55B}"/>
              </a:ext>
            </a:extLst>
          </p:cNvPr>
          <p:cNvSpPr>
            <a:spLocks noGrp="1"/>
          </p:cNvSpPr>
          <p:nvPr>
            <p:ph type="title"/>
          </p:nvPr>
        </p:nvSpPr>
        <p:spPr>
          <a:xfrm>
            <a:off x="684213" y="1628775"/>
            <a:ext cx="7772400" cy="576089"/>
          </a:xfrm>
        </p:spPr>
        <p:txBody>
          <a:bodyPr/>
          <a:lstStyle/>
          <a:p>
            <a:r>
              <a:rPr lang="en-GB" dirty="0"/>
              <a:t>Motion</a:t>
            </a:r>
          </a:p>
        </p:txBody>
      </p:sp>
      <p:sp>
        <p:nvSpPr>
          <p:cNvPr id="3" name="Content Placeholder 2">
            <a:extLst>
              <a:ext uri="{FF2B5EF4-FFF2-40B4-BE49-F238E27FC236}">
                <a16:creationId xmlns:a16="http://schemas.microsoft.com/office/drawing/2014/main" id="{A74D6B17-8A68-7800-3964-FD4AB741EE14}"/>
              </a:ext>
            </a:extLst>
          </p:cNvPr>
          <p:cNvSpPr>
            <a:spLocks noGrp="1"/>
          </p:cNvSpPr>
          <p:nvPr>
            <p:ph idx="1"/>
          </p:nvPr>
        </p:nvSpPr>
        <p:spPr>
          <a:xfrm>
            <a:off x="685800" y="2204864"/>
            <a:ext cx="7772400" cy="4176463"/>
          </a:xfrm>
        </p:spPr>
        <p:txBody>
          <a:bodyPr/>
          <a:lstStyle/>
          <a:p>
            <a:pPr marL="0" indent="0">
              <a:buNone/>
            </a:pPr>
            <a:r>
              <a:rPr lang="en-GB" dirty="0"/>
              <a:t> This Synod approves,</a:t>
            </a:r>
          </a:p>
          <a:p>
            <a:pPr marL="0" indent="0">
              <a:buNone/>
            </a:pPr>
            <a:r>
              <a:rPr lang="en-GB" dirty="0"/>
              <a:t>1</a:t>
            </a:r>
            <a:r>
              <a:rPr lang="en-GB" b="1" dirty="0"/>
              <a:t>. An amendment to the Parish Share calculation to increase the number of years in the rolling average from 3 to 5</a:t>
            </a:r>
          </a:p>
          <a:p>
            <a:pPr marL="0" indent="0">
              <a:buNone/>
            </a:pPr>
            <a:r>
              <a:rPr lang="en-GB" b="1" dirty="0"/>
              <a:t>2. An amendment in the parish share calculation cost of ministry housing to include:</a:t>
            </a:r>
          </a:p>
          <a:p>
            <a:pPr marL="0" indent="0">
              <a:buNone/>
            </a:pPr>
            <a:r>
              <a:rPr lang="en-GB" b="1" dirty="0"/>
              <a:t>a. The per parsonage budget of £7,000</a:t>
            </a:r>
          </a:p>
          <a:p>
            <a:pPr marL="0" indent="0">
              <a:buNone/>
            </a:pPr>
            <a:r>
              <a:rPr lang="en-GB" b="1" dirty="0"/>
              <a:t>b. The per property cost of the property team £700 and</a:t>
            </a:r>
          </a:p>
          <a:p>
            <a:pPr marL="0" indent="0">
              <a:buNone/>
            </a:pPr>
            <a:r>
              <a:rPr lang="en-GB" b="1" dirty="0"/>
              <a:t>c. The relocation and removal grants for incumbent £940</a:t>
            </a:r>
          </a:p>
          <a:p>
            <a:pPr marL="0" indent="0">
              <a:buNone/>
            </a:pPr>
            <a:r>
              <a:rPr lang="en-GB" dirty="0"/>
              <a:t>                       </a:t>
            </a:r>
          </a:p>
          <a:p>
            <a:pPr marL="0" indent="0">
              <a:buNone/>
            </a:pPr>
            <a:r>
              <a:rPr lang="en-GB" sz="5400" b="1" dirty="0"/>
              <a:t>          </a:t>
            </a:r>
          </a:p>
        </p:txBody>
      </p:sp>
    </p:spTree>
    <p:extLst>
      <p:ext uri="{BB962C8B-B14F-4D97-AF65-F5344CB8AC3E}">
        <p14:creationId xmlns:p14="http://schemas.microsoft.com/office/powerpoint/2010/main" val="2891359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FB892-D9EA-4F3E-8893-04387E5A2BC1}"/>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6959017-0D74-407A-ABCC-0C71E95EB903}"/>
              </a:ext>
            </a:extLst>
          </p:cNvPr>
          <p:cNvSpPr>
            <a:spLocks noGrp="1"/>
          </p:cNvSpPr>
          <p:nvPr>
            <p:ph idx="1"/>
          </p:nvPr>
        </p:nvSpPr>
        <p:spPr>
          <a:xfrm>
            <a:off x="684213" y="2348880"/>
            <a:ext cx="7773987" cy="3747889"/>
          </a:xfrm>
        </p:spPr>
        <p:txBody>
          <a:bodyPr/>
          <a:lstStyle/>
          <a:p>
            <a:pPr marL="0" indent="0">
              <a:buNone/>
            </a:pPr>
            <a:r>
              <a:rPr lang="en-GB" dirty="0"/>
              <a:t> This Synod  accepts,</a:t>
            </a:r>
          </a:p>
          <a:p>
            <a:pPr marL="0" indent="0">
              <a:buNone/>
            </a:pPr>
            <a:endParaRPr lang="en-GB" b="1" dirty="0"/>
          </a:p>
          <a:p>
            <a:pPr marL="0" indent="0">
              <a:buNone/>
            </a:pPr>
            <a:r>
              <a:rPr lang="en-GB" b="1" dirty="0"/>
              <a:t>1.The increase to parish share of 7% and the reduction of the support fund by 1%. A net increase of 6%.</a:t>
            </a:r>
          </a:p>
          <a:p>
            <a:pPr marL="0" lvl="0" indent="0">
              <a:lnSpc>
                <a:spcPct val="107000"/>
              </a:lnSpc>
              <a:spcAft>
                <a:spcPts val="600"/>
              </a:spcAft>
              <a:buNone/>
            </a:pPr>
            <a:r>
              <a:rPr lang="en-GB" b="1" dirty="0">
                <a:effectLst/>
                <a:ea typeface="SimSun" panose="02010600030101010101" pitchFamily="2" charset="-122"/>
                <a:cs typeface="Calibri" panose="020F0502020204030204" pitchFamily="34" charset="0"/>
              </a:rPr>
              <a:t>2. </a:t>
            </a:r>
            <a:r>
              <a:rPr lang="en-GB" b="1">
                <a:effectLst/>
                <a:ea typeface="SimSun" panose="02010600030101010101" pitchFamily="2" charset="-122"/>
                <a:cs typeface="Calibri" panose="020F0502020204030204" pitchFamily="34" charset="0"/>
              </a:rPr>
              <a:t>The </a:t>
            </a:r>
            <a:r>
              <a:rPr lang="en-GB" b="1" dirty="0">
                <a:effectLst/>
                <a:ea typeface="SimSun" panose="02010600030101010101" pitchFamily="2" charset="-122"/>
                <a:cs typeface="Calibri" panose="020F0502020204030204" pitchFamily="34" charset="0"/>
              </a:rPr>
              <a:t>2025 parish share budget with expenditure of £13.8 million</a:t>
            </a:r>
            <a:r>
              <a:rPr lang="en-GB" b="1" dirty="0">
                <a:ea typeface="SimSun" panose="02010600030101010101" pitchFamily="2" charset="-122"/>
                <a:cs typeface="Calibri" panose="020F0502020204030204" pitchFamily="34" charset="0"/>
              </a:rPr>
              <a:t> </a:t>
            </a:r>
            <a:endParaRPr lang="en-GB" b="1" dirty="0">
              <a:effectLst/>
              <a:ea typeface="SimSun" panose="02010600030101010101" pitchFamily="2" charset="-122"/>
              <a:cs typeface="Arial" panose="020B0604020202020204" pitchFamily="34" charset="0"/>
            </a:endParaRPr>
          </a:p>
          <a:p>
            <a:endParaRPr lang="en-GB" dirty="0"/>
          </a:p>
        </p:txBody>
      </p:sp>
    </p:spTree>
    <p:extLst>
      <p:ext uri="{BB962C8B-B14F-4D97-AF65-F5344CB8AC3E}">
        <p14:creationId xmlns:p14="http://schemas.microsoft.com/office/powerpoint/2010/main" val="1347541479"/>
      </p:ext>
    </p:extLst>
  </p:cSld>
  <p:clrMapOvr>
    <a:masterClrMapping/>
  </p:clrMapOvr>
  <p:transition/>
</p:sld>
</file>

<file path=ppt/theme/theme1.xml><?xml version="1.0" encoding="utf-8"?>
<a:theme xmlns:a="http://schemas.openxmlformats.org/drawingml/2006/main" name="Hemisphere">
  <a:themeElements>
    <a:clrScheme name="">
      <a:dk1>
        <a:srgbClr val="000000"/>
      </a:dk1>
      <a:lt1>
        <a:srgbClr val="FFFFFF"/>
      </a:lt1>
      <a:dk2>
        <a:srgbClr val="000000"/>
      </a:dk2>
      <a:lt2>
        <a:srgbClr val="666633"/>
      </a:lt2>
      <a:accent1>
        <a:srgbClr val="339933"/>
      </a:accent1>
      <a:accent2>
        <a:srgbClr val="800000"/>
      </a:accent2>
      <a:accent3>
        <a:srgbClr val="FFFFFF"/>
      </a:accent3>
      <a:accent4>
        <a:srgbClr val="000000"/>
      </a:accent4>
      <a:accent5>
        <a:srgbClr val="ADCAAD"/>
      </a:accent5>
      <a:accent6>
        <a:srgbClr val="730000"/>
      </a:accent6>
      <a:hlink>
        <a:srgbClr val="0033CC"/>
      </a:hlink>
      <a:folHlink>
        <a:srgbClr val="FFCC66"/>
      </a:folHlink>
    </a:clrScheme>
    <a:fontScheme name="Hemisphe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emispher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emispher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emispher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emispher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emisphe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emisphe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emisphe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emisphere 8">
        <a:dk1>
          <a:srgbClr val="000000"/>
        </a:dk1>
        <a:lt1>
          <a:srgbClr val="FFFFCC"/>
        </a:lt1>
        <a:dk2>
          <a:srgbClr val="660066"/>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AB41A21CF8104BABD638D7B4D31C38" ma:contentTypeVersion="11" ma:contentTypeDescription="Create a new document." ma:contentTypeScope="" ma:versionID="723f96d28556753997a638b6f6ce880e">
  <xsd:schema xmlns:xsd="http://www.w3.org/2001/XMLSchema" xmlns:xs="http://www.w3.org/2001/XMLSchema" xmlns:p="http://schemas.microsoft.com/office/2006/metadata/properties" xmlns:ns2="2bde8929-b8d6-4e08-b758-bfa229d851c6" xmlns:ns3="4c365c1b-7750-46e0-bbef-85137932a0ef" xmlns:ns4="cb73b1ff-ae26-4454-a703-942feed475d9" targetNamespace="http://schemas.microsoft.com/office/2006/metadata/properties" ma:root="true" ma:fieldsID="a7f4634842714b45a200e37fd0533593" ns2:_="" ns3:_="" ns4:_="">
    <xsd:import namespace="2bde8929-b8d6-4e08-b758-bfa229d851c6"/>
    <xsd:import namespace="4c365c1b-7750-46e0-bbef-85137932a0ef"/>
    <xsd:import namespace="cb73b1ff-ae26-4454-a703-942feed475d9"/>
    <xsd:element name="properties">
      <xsd:complexType>
        <xsd:sequence>
          <xsd:element name="documentManagement">
            <xsd:complexType>
              <xsd:all>
                <xsd:element ref="ns2:SharedWithUsers" minOccurs="0"/>
                <xsd:element ref="ns3:SharingHintHash" minOccurs="0"/>
                <xsd:element ref="ns3:SharedWithDetails" minOccurs="0"/>
                <xsd:element ref="ns4:MediaServiceMetadata" minOccurs="0"/>
                <xsd:element ref="ns4:MediaServiceFastMetadata"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de8929-b8d6-4e08-b758-bfa229d851c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c365c1b-7750-46e0-bbef-85137932a0ef" elementFormDefault="qualified">
    <xsd:import namespace="http://schemas.microsoft.com/office/2006/documentManagement/types"/>
    <xsd:import namespace="http://schemas.microsoft.com/office/infopath/2007/PartnerControls"/>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73b1ff-ae26-4454-a703-942feed475d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CA530E-3431-41B1-A565-AD2C4022549B}">
  <ds:schemaRefs>
    <ds:schemaRef ds:uri="http://schemas.microsoft.com/sharepoint/v3/contenttype/forms"/>
  </ds:schemaRefs>
</ds:datastoreItem>
</file>

<file path=customXml/itemProps2.xml><?xml version="1.0" encoding="utf-8"?>
<ds:datastoreItem xmlns:ds="http://schemas.openxmlformats.org/officeDocument/2006/customXml" ds:itemID="{370649E2-4130-440E-8334-EBD56A6569D9}">
  <ds:schemaRefs>
    <ds:schemaRef ds:uri="http://schemas.microsoft.com/office/2006/documentManagement/types"/>
    <ds:schemaRef ds:uri="http://purl.org/dc/dcmitype/"/>
    <ds:schemaRef ds:uri="http://purl.org/dc/terms/"/>
    <ds:schemaRef ds:uri="http://schemas.microsoft.com/office/2006/metadata/properties"/>
    <ds:schemaRef ds:uri="http://schemas.openxmlformats.org/package/2006/metadata/core-properties"/>
    <ds:schemaRef ds:uri="http://www.w3.org/XML/1998/namespace"/>
    <ds:schemaRef ds:uri="cb73b1ff-ae26-4454-a703-942feed475d9"/>
    <ds:schemaRef ds:uri="http://purl.org/dc/elements/1.1/"/>
    <ds:schemaRef ds:uri="http://schemas.microsoft.com/office/infopath/2007/PartnerControls"/>
    <ds:schemaRef ds:uri="4c365c1b-7750-46e0-bbef-85137932a0ef"/>
    <ds:schemaRef ds:uri="2bde8929-b8d6-4e08-b758-bfa229d851c6"/>
  </ds:schemaRefs>
</ds:datastoreItem>
</file>

<file path=customXml/itemProps3.xml><?xml version="1.0" encoding="utf-8"?>
<ds:datastoreItem xmlns:ds="http://schemas.openxmlformats.org/officeDocument/2006/customXml" ds:itemID="{10D19250-B048-4061-8B3F-200931BD30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de8929-b8d6-4e08-b758-bfa229d851c6"/>
    <ds:schemaRef ds:uri="4c365c1b-7750-46e0-bbef-85137932a0ef"/>
    <ds:schemaRef ds:uri="cb73b1ff-ae26-4454-a703-942feed475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9010</TotalTime>
  <Words>2108</Words>
  <Application>Microsoft Office PowerPoint</Application>
  <PresentationFormat>On-screen Show (4:3)</PresentationFormat>
  <Paragraphs>87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SimSun</vt:lpstr>
      <vt:lpstr>Arial</vt:lpstr>
      <vt:lpstr>Calibri</vt:lpstr>
      <vt:lpstr>Times New Roman</vt:lpstr>
      <vt:lpstr>Hemisphere</vt:lpstr>
      <vt:lpstr>Budget 2025  David Barlow Chair Blackburn Diocesan Board of Finance Ltd  </vt:lpstr>
      <vt:lpstr>Vision 2026</vt:lpstr>
      <vt:lpstr>Budget Points for 2025</vt:lpstr>
      <vt:lpstr>Budget Points for 2025</vt:lpstr>
      <vt:lpstr> </vt:lpstr>
      <vt:lpstr>PowerPoint Presentation</vt:lpstr>
      <vt:lpstr>Motion</vt:lpstr>
      <vt:lpstr>Motion</vt:lpstr>
    </vt:vector>
  </TitlesOfParts>
  <Company>Hemisphere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Brand Identity for Salford</dc:title>
  <dc:creator>Sue Vanden</dc:creator>
  <cp:lastModifiedBy>Karen Ashcroft</cp:lastModifiedBy>
  <cp:revision>306</cp:revision>
  <cp:lastPrinted>2024-07-12T07:03:17Z</cp:lastPrinted>
  <dcterms:created xsi:type="dcterms:W3CDTF">2002-11-05T10:54:26Z</dcterms:created>
  <dcterms:modified xsi:type="dcterms:W3CDTF">2024-07-16T08:52:19Z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0x01010061AB41A21CF8104BABD638D7B4D31C38</vt:lpwstr>
  </property>
</Properties>
</file>